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38C797-32FC-48DB-8906-E7F4FBFADE81}">
  <a:tblStyle styleId="{F038C797-32FC-48DB-8906-E7F4FBFADE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26867a3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26867a3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12195b24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12195b24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12195b24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12195b24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3588fc8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3588fc8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8c29ae0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38c29ae0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38c29ae0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38c29ae0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26867a3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26867a3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12195b24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12195b24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12195b24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12195b24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38c29ae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38c29ae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12195b2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12195b2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12195b24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12195b24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38c29ae0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38c29ae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12195b2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12195b2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12195b2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12195b2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12195b2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12195b2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12195b24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12195b24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12195b24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12195b24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2195b24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12195b24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4z2btjaUs14" TargetMode="External"/><Relationship Id="rId4" Type="http://schemas.openxmlformats.org/officeDocument/2006/relationships/image" Target="../media/image14.jpg"/><Relationship Id="rId5" Type="http://schemas.openxmlformats.org/officeDocument/2006/relationships/hyperlink" Target="http://www.youtube.com/watch?v=CQxAkOS_sU4" TargetMode="External"/><Relationship Id="rId6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92SkWCFLZv8" TargetMode="External"/><Relationship Id="rId4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MvHjKUm80A0" TargetMode="External"/><Relationship Id="rId4" Type="http://schemas.openxmlformats.org/officeDocument/2006/relationships/image" Target="../media/image24.jpg"/><Relationship Id="rId5" Type="http://schemas.openxmlformats.org/officeDocument/2006/relationships/hyperlink" Target="http://www.youtube.com/watch?v=zWHSQOHTXBs" TargetMode="External"/><Relationship Id="rId6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8K7OdEPBaMg" TargetMode="External"/><Relationship Id="rId4" Type="http://schemas.openxmlformats.org/officeDocument/2006/relationships/image" Target="../media/image18.jpg"/><Relationship Id="rId5" Type="http://schemas.openxmlformats.org/officeDocument/2006/relationships/hyperlink" Target="http://www.youtube.com/watch?v=Z4sg3pBylxU" TargetMode="External"/><Relationship Id="rId6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encyclopediaofmath.org/index.php?title=Euler_method&amp;oldid=46859" TargetMode="External"/><Relationship Id="rId4" Type="http://schemas.openxmlformats.org/officeDocument/2006/relationships/hyperlink" Target="https://www.math.nyu.edu/~peskin/modsim_lecture_notes/structural_mechanics.pdf" TargetMode="External"/><Relationship Id="rId5" Type="http://schemas.openxmlformats.org/officeDocument/2006/relationships/hyperlink" Target="https://www.math.nyu.edu/~peskin/modsim_lecture_notes/structural_mechanics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knowyourmeme.com/memes/math-lady-confused-lady" TargetMode="External"/><Relationship Id="rId10" Type="http://schemas.openxmlformats.org/officeDocument/2006/relationships/hyperlink" Target="https://knowyourmeme.com/memes/you-just-got-vectored" TargetMode="External"/><Relationship Id="rId13" Type="http://schemas.openxmlformats.org/officeDocument/2006/relationships/hyperlink" Target="https://starwars.fandom.com/wiki/Death_Star" TargetMode="External"/><Relationship Id="rId12" Type="http://schemas.openxmlformats.org/officeDocument/2006/relationships/hyperlink" Target="https://en.wikipedia.org/wiki/File:Leonhard_Euler.jp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witter.com/gma/status/262984825068191744" TargetMode="External"/><Relationship Id="rId4" Type="http://schemas.openxmlformats.org/officeDocument/2006/relationships/hyperlink" Target="https://www.reuters.com/lifestyle/sports/gymnastics-belarusian-litvinovich-wins-mens-trampoline-gold-2021-07-31/" TargetMode="External"/><Relationship Id="rId9" Type="http://schemas.openxmlformats.org/officeDocument/2006/relationships/hyperlink" Target="https://www.bellicon.com/gb_en/news/news-and-events/mini-trampoline-exercises" TargetMode="External"/><Relationship Id="rId15" Type="http://schemas.openxmlformats.org/officeDocument/2006/relationships/hyperlink" Target="https://twitter.com/stopeatingbees/status/889863569252200449" TargetMode="External"/><Relationship Id="rId14" Type="http://schemas.openxmlformats.org/officeDocument/2006/relationships/hyperlink" Target="https://indoorchamp.com/badminton-nets/" TargetMode="External"/><Relationship Id="rId5" Type="http://schemas.openxmlformats.org/officeDocument/2006/relationships/hyperlink" Target="https://rsparks.fi/en/shop/rs-trampoline-web-bed-14x14/" TargetMode="External"/><Relationship Id="rId6" Type="http://schemas.openxmlformats.org/officeDocument/2006/relationships/hyperlink" Target="https://www.510families.com/bay-area-trampoline-parks/" TargetMode="External"/><Relationship Id="rId7" Type="http://schemas.openxmlformats.org/officeDocument/2006/relationships/hyperlink" Target="http://gamma.cs.unc.edu/CAMA/" TargetMode="External"/><Relationship Id="rId8" Type="http://schemas.openxmlformats.org/officeDocument/2006/relationships/hyperlink" Target="https://www.dailymail.co.uk/sciencetech/article-1346877/Bullet-proof-custard-British-soldiers-wearing-revolutionary-new-liquid-body-armour-year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Elastic Fabric via Spring Network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Lynn Serizawa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Workflow: Interaction Between Ball and Net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637" y="997888"/>
            <a:ext cx="5360717" cy="3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0" y="4743300"/>
            <a:ext cx="73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Professor Peskin for explaining this to me!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(Control)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 title="control1 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73659"/>
            <a:ext cx="4260300" cy="319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 title="control2 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73656"/>
            <a:ext cx="4260300" cy="319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2953100" y="37400"/>
            <a:ext cx="60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1" name="Google Shape;141;p23"/>
          <p:cNvGraphicFramePr/>
          <p:nvPr/>
        </p:nvGraphicFramePr>
        <p:xfrm>
          <a:off x="28252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{F038C797-32FC-48DB-8906-E7F4FBFADE81}</a:tableStyleId>
              </a:tblPr>
              <a:tblGrid>
                <a:gridCol w="1037950"/>
                <a:gridCol w="1317025"/>
                <a:gridCol w="1436250"/>
                <a:gridCol w="1263750"/>
                <a:gridCol w="1263750"/>
              </a:tblGrid>
              <a:tr h="68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Mass: 1kg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Radius: 0.5m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g=-9.8m/s</a:t>
                      </a:r>
                      <a:r>
                        <a:rPr baseline="30000" lang="en"/>
                        <a:t>2</a:t>
                      </a:r>
                      <a:endParaRPr baseline="30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 pos: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(3,3,1.5)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</a:t>
                      </a:r>
                      <a:r>
                        <a:rPr lang="en"/>
                        <a:t> vel., acc.: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 Dim: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x 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Spring Coeff: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</a:t>
                      </a:r>
                      <a:r>
                        <a:rPr lang="en"/>
                        <a:t>: 0.001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Duration: 5 sec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2" name="Google Shape;142;p23"/>
          <p:cNvSpPr txBox="1"/>
          <p:nvPr/>
        </p:nvSpPr>
        <p:spPr>
          <a:xfrm>
            <a:off x="126775" y="4682150"/>
            <a:ext cx="89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Simulations simulate 5 sec, but video slowed down to 10 sec.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8125"/>
            <a:ext cx="44005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7938600" y="4743300"/>
            <a:ext cx="12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Leads to...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580943"/>
            <a:ext cx="4572001" cy="3053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Conservation Issues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Sphere “clips” </a:t>
            </a:r>
            <a:r>
              <a:rPr lang="en"/>
              <a:t>through the springs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Energy graph (next slide)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 in energy graph based on sphere faces and dimensions of trampoline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at height 4m, in center, mass 1kg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variables remain constant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2571750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1321725" y="3819675"/>
            <a:ext cx="9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(s)</a:t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207825" y="1152475"/>
            <a:ext cx="81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(J)</a:t>
            </a:r>
            <a:endParaRPr/>
          </a:p>
        </p:txBody>
      </p:sp>
      <p:graphicFrame>
        <p:nvGraphicFramePr>
          <p:cNvPr id="168" name="Google Shape;168;p26"/>
          <p:cNvGraphicFramePr/>
          <p:nvPr/>
        </p:nvGraphicFramePr>
        <p:xfrm>
          <a:off x="3352750" y="37415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{F038C797-32FC-48DB-8906-E7F4FBFADE81}</a:tableStyleId>
              </a:tblPr>
              <a:tblGrid>
                <a:gridCol w="971200"/>
                <a:gridCol w="1345300"/>
                <a:gridCol w="1158250"/>
                <a:gridCol w="1158250"/>
                <a:gridCol w="1158250"/>
              </a:tblGrid>
              <a:tr h="33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Net Dimension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Radius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Sphere faces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Std. Dev.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3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 x 7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 m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10.5419 J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3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 x 14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 m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8.7403 J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3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42 x 42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 m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3.0018 J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 title="more poin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763" y="1373650"/>
            <a:ext cx="5026466" cy="3769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27"/>
          <p:cNvGraphicFramePr/>
          <p:nvPr/>
        </p:nvGraphicFramePr>
        <p:xfrm>
          <a:off x="28252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{F038C797-32FC-48DB-8906-E7F4FBFADE81}</a:tableStyleId>
              </a:tblPr>
              <a:tblGrid>
                <a:gridCol w="1037950"/>
                <a:gridCol w="1317025"/>
                <a:gridCol w="1436250"/>
                <a:gridCol w="1263750"/>
                <a:gridCol w="1263750"/>
              </a:tblGrid>
              <a:tr h="68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Mass: 5kg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Radius: 3m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g=-9.8m/s</a:t>
                      </a:r>
                      <a:r>
                        <a:rPr baseline="30000" lang="en"/>
                        <a:t>2</a:t>
                      </a:r>
                      <a:endParaRPr baseline="30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 pos: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(21,21,4)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 vel., acc.: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 Dim: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 x 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Spring Coeff: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Step: 0.001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Duration: 5 sec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Shape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into account shape</a:t>
            </a:r>
            <a:endParaRPr/>
          </a:p>
        </p:txBody>
      </p:sp>
      <p:pic>
        <p:nvPicPr>
          <p:cNvPr id="183" name="Google Shape;183;p28" title="case2 1 2 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 title="case2 1 1 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Drop Away from Center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position same, dimensions increased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Bounce</a:t>
            </a:r>
            <a:endParaRPr/>
          </a:p>
        </p:txBody>
      </p:sp>
      <p:pic>
        <p:nvPicPr>
          <p:cNvPr id="191" name="Google Shape;191;p29" title="case4 1 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 title="case4 2 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of springs to simulate a trampoline/net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Kinematics, spring force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Euler’s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Findings from modeling: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takes into account shape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bounces toward center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most accuracy: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Timestep must be small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Increase n in sphere(n) if simulating net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Increase dimensions of trampoline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Euler method. </a:t>
            </a:r>
            <a:r>
              <a:rPr i="1" lang="en" sz="1100">
                <a:solidFill>
                  <a:schemeClr val="dk1"/>
                </a:solidFill>
              </a:rPr>
              <a:t>Encyclopedia of Mathematics.</a:t>
            </a:r>
            <a:r>
              <a:rPr lang="en" sz="1100">
                <a:solidFill>
                  <a:schemeClr val="dk1"/>
                </a:solidFill>
              </a:rPr>
              <a:t> URL: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http://encyclopediaofmath.org/index.php?title=Euler_method&amp;oldid=46859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Pelcovits, Robert A., and Joshua Farkas. </a:t>
            </a:r>
            <a:r>
              <a:rPr i="1" lang="en" sz="1100">
                <a:solidFill>
                  <a:schemeClr val="dk1"/>
                </a:solidFill>
              </a:rPr>
              <a:t>Barron’s AP Physics C</a:t>
            </a:r>
            <a:r>
              <a:rPr lang="en" sz="1100">
                <a:solidFill>
                  <a:schemeClr val="dk1"/>
                </a:solidFill>
              </a:rPr>
              <a:t>. 4th ed., Barron’s Educational Series, 2016.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Peskin, Charles. “Dynamics of Structures: Networks of Springs and Dashpots with Point Masses at the Nodes” </a:t>
            </a:r>
            <a:r>
              <a:rPr i="1" lang="en" sz="1100">
                <a:solidFill>
                  <a:schemeClr val="dk1"/>
                </a:solidFill>
              </a:rPr>
              <a:t>New York University, MATH-UA 395,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https://www.math.nyu.edu/~peskin/modsim_lecture_notes/structural_mechanics.pdf</a:t>
            </a:r>
            <a:r>
              <a:rPr lang="en" sz="1100">
                <a:solidFill>
                  <a:schemeClr val="dk1"/>
                </a:solidFill>
              </a:rPr>
              <a:t>, accessed 5 Nov. 2021.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“Sphere.” </a:t>
            </a:r>
            <a:r>
              <a:rPr i="1" lang="en" sz="1100">
                <a:solidFill>
                  <a:schemeClr val="dk1"/>
                </a:solidFill>
              </a:rPr>
              <a:t>MathWorks Help Center</a:t>
            </a:r>
            <a:r>
              <a:rPr lang="en" sz="1100">
                <a:solidFill>
                  <a:schemeClr val="dk1"/>
                </a:solidFill>
              </a:rPr>
              <a:t>, MathWorks Inc., https://www.mathworks.com/help/matlab/ref/sphere.html.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Strang, Gilbert. </a:t>
            </a:r>
            <a:r>
              <a:rPr i="1" lang="en" sz="1100">
                <a:solidFill>
                  <a:schemeClr val="dk1"/>
                </a:solidFill>
              </a:rPr>
              <a:t>Introduction to Linear Algebra</a:t>
            </a:r>
            <a:r>
              <a:rPr lang="en" sz="1100">
                <a:solidFill>
                  <a:schemeClr val="dk1"/>
                </a:solidFill>
              </a:rPr>
              <a:t>. Cambridge Press, 2016.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“Trampoline.” </a:t>
            </a:r>
            <a:r>
              <a:rPr i="1" lang="en" sz="1100">
                <a:solidFill>
                  <a:schemeClr val="dk1"/>
                </a:solidFill>
              </a:rPr>
              <a:t>Encyclopædia Britannica</a:t>
            </a:r>
            <a:r>
              <a:rPr lang="en" sz="1100">
                <a:solidFill>
                  <a:schemeClr val="dk1"/>
                </a:solidFill>
              </a:rPr>
              <a:t>, Encyclopædia Britannica, Inc., https://www.britannica.com/sports/trampoline.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Simulate net/trampoline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of springs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025" y="10"/>
            <a:ext cx="3443975" cy="320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198725"/>
            <a:ext cx="3926376" cy="29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Media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YouTube Videos are from my YouTube channels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https://twitter.com/gma/status/262984825068191744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https://www.reuters.com/lifestyle/sports/gymnastics-belarusian-litvinovich-wins-mens-trampoline-gold-2021-07-31/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https://rsparks.fi/en/shop/rs-trampoline-web-bed-14x14/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https://www.510families.com/bay-area-trampoline-parks/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http://gamma.cs.unc.edu/CAMA/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https://www.dailymail.co.uk/sciencetech/article-1346877/Bullet-proof-custard-British-soldiers-wearing-revolutionary-new-liquid-body-armour-years.html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https://www.bellicon.com/gb_en/news/news-and-events/mini-trampoline-exercises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https://knowyourmeme.com/memes/you-just-got-vectored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https://knowyourmeme.com/memes/math-lady-confused-lady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https://en.wikipedia.org/wiki/File:Leonhard_Euler.jpg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https://starwars.fandom.com/wiki/Death_Star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14"/>
              </a:rPr>
              <a:t>https://indoorchamp.com/badminton-nets/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u="sng">
                <a:solidFill>
                  <a:schemeClr val="hlink"/>
                </a:solidFill>
                <a:hlinkClick r:id="rId15"/>
              </a:rPr>
              <a:t>https://twitter.com/stopeatingbees/status/889863569252200449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750875"/>
            <a:ext cx="56197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Cloth 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Material sciences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Material warping due to impact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Sports/Entertainment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024" y="3133875"/>
            <a:ext cx="3012977" cy="20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0" l="69715" r="0" t="0"/>
          <a:stretch/>
        </p:blipFill>
        <p:spPr>
          <a:xfrm>
            <a:off x="8055025" y="712100"/>
            <a:ext cx="1088974" cy="2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0" l="0" r="65732" t="0"/>
          <a:stretch/>
        </p:blipFill>
        <p:spPr>
          <a:xfrm>
            <a:off x="6822825" y="712100"/>
            <a:ext cx="1232200" cy="2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5">
            <a:alphaModFix/>
          </a:blip>
          <a:srcRect b="6410" l="33265" r="28184" t="6723"/>
          <a:stretch/>
        </p:blipFill>
        <p:spPr>
          <a:xfrm>
            <a:off x="4572001" y="2644314"/>
            <a:ext cx="1559025" cy="249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6">
            <a:alphaModFix/>
          </a:blip>
          <a:srcRect b="0" l="48320" r="0" t="0"/>
          <a:stretch/>
        </p:blipFill>
        <p:spPr>
          <a:xfrm>
            <a:off x="1289836" y="3452275"/>
            <a:ext cx="3282164" cy="16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Equations/Theorems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Hooke’s Law (Spring) (1)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Motion Equations (2,3)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Newton’s Second Law (4,5)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Trigonometry/Vector Math (6,7,memes)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3450"/>
            <a:ext cx="2289218" cy="21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50874" t="58976"/>
          <a:stretch/>
        </p:blipFill>
        <p:spPr>
          <a:xfrm>
            <a:off x="2289225" y="3033450"/>
            <a:ext cx="3191726" cy="211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0950" y="0"/>
            <a:ext cx="3663050" cy="332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Method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Euler’s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Iterate until we reach max t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500" y="0"/>
            <a:ext cx="1591750" cy="20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52250" y="0"/>
            <a:ext cx="1591750" cy="206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6205450" y="2011675"/>
            <a:ext cx="14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Forward Euler</a:t>
            </a:r>
            <a:endParaRPr u="sng"/>
          </a:p>
        </p:txBody>
      </p:sp>
      <p:sp>
        <p:nvSpPr>
          <p:cNvPr id="106" name="Google Shape;106;p19"/>
          <p:cNvSpPr txBox="1"/>
          <p:nvPr/>
        </p:nvSpPr>
        <p:spPr>
          <a:xfrm>
            <a:off x="7618750" y="2011675"/>
            <a:ext cx="15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Euler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" y="3405822"/>
            <a:ext cx="9144001" cy="165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Workflow: Sphere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sphere(n)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Generates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Kinematics equations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center point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025" y="2044525"/>
            <a:ext cx="4131975" cy="30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612" y="0"/>
            <a:ext cx="2180824" cy="20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Workflow: Net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array for x, y, z components for position, velocity, acceleration of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Kinematics, force on each node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19641" r="20785" t="0"/>
          <a:stretch/>
        </p:blipFill>
        <p:spPr>
          <a:xfrm>
            <a:off x="1088975" y="2201462"/>
            <a:ext cx="3483024" cy="291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1594650"/>
            <a:ext cx="3548850" cy="35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